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3"/>
    <p:sldId id="1017" r:id="rId4"/>
    <p:sldId id="1055" r:id="rId5"/>
    <p:sldId id="1018" r:id="rId6"/>
    <p:sldId id="1020" r:id="rId7"/>
    <p:sldId id="1021" r:id="rId8"/>
    <p:sldId id="1037" r:id="rId9"/>
    <p:sldId id="1056" r:id="rId10"/>
    <p:sldId id="1057" r:id="rId11"/>
    <p:sldId id="1059" r:id="rId12"/>
    <p:sldId id="1022" r:id="rId13"/>
    <p:sldId id="1060" r:id="rId14"/>
    <p:sldId id="1061" r:id="rId15"/>
    <p:sldId id="1062" r:id="rId16"/>
    <p:sldId id="1063" r:id="rId17"/>
    <p:sldId id="1064" r:id="rId18"/>
    <p:sldId id="1065" r:id="rId19"/>
    <p:sldId id="1066" r:id="rId20"/>
    <p:sldId id="1067" r:id="rId21"/>
    <p:sldId id="1068" r:id="rId22"/>
    <p:sldId id="1070" r:id="rId2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2CBBE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5" d="100"/>
          <a:sy n="105" d="100"/>
        </p:scale>
        <p:origin x="13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a:solidFill>
                  <a:prstClr val="black"/>
                </a:solidFill>
                <a:latin typeface="楷体" panose="02010609060101010101" pitchFamily="49" charset="-122"/>
                <a:ea typeface="楷体" panose="02010609060101010101" pitchFamily="49" charset="-122"/>
              </a:rPr>
              <a:t>优</a:t>
            </a:r>
            <a:r>
              <a:rPr lang="zh-CN" altLang="en-US" sz="200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image" Target="../media/image23.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匀变速直线运动</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的研究</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rPr>
              <a:t>1</a:t>
            </a:r>
            <a:r>
              <a:rPr lang="en-US" altLang="zh-CN" sz="4800" b="0" dirty="0">
                <a:solidFill>
                  <a:srgbClr val="000000"/>
                </a:solidFill>
                <a:latin typeface="宋体" panose="02010600030101010101" pitchFamily="2" charset="-122"/>
                <a:cs typeface="Times New Roman" panose="02020603050405020304" pitchFamily="18" charset="0"/>
              </a:rPr>
              <a:t>.</a:t>
            </a:r>
            <a:r>
              <a:rPr lang="zh-CN" altLang="zh-CN" sz="4800" b="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实验</a:t>
            </a:r>
            <a:r>
              <a:rPr lang="zh-CN" altLang="zh-CN" sz="4800" b="0" dirty="0">
                <a:solidFill>
                  <a:srgbClr val="000000"/>
                </a:solidFill>
                <a:latin typeface="+mj-ea"/>
                <a:ea typeface="+mj-ea"/>
                <a:cs typeface="Times New Roman" panose="02020603050405020304" pitchFamily="18" charset="0"/>
              </a:rPr>
              <a:t>：</a:t>
            </a:r>
            <a:r>
              <a:rPr lang="zh-CN" altLang="zh-CN" sz="4800" b="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探究小车速度随时间变化的规律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在坐标纸上建立直角坐标系，横轴表示时间，纵轴表示速度，并根据记录的数据在坐标系中描点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画一条直线，让这条直线通过尽可能多的点，不在直线上的点应均匀分布在直线的两侧，偏差较大的点应舍去，如图所示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观察所得到的直线，分析物体的速度随时间变化的规律，求出加速度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974149" y="3641298"/>
            <a:ext cx="2273185" cy="209715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9367612" y="5661249"/>
            <a:ext cx="1840162" cy="50405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414517"/>
                <a:ext cx="11485848" cy="4857035"/>
              </a:xfrm>
            </p:spPr>
            <p:txBody>
              <a:bodyPr/>
              <a:lstStyle/>
              <a:p>
                <a:pPr hangingPunct="0">
                  <a:spcAft>
                    <a:spcPts val="0"/>
                  </a:spcAft>
                </a:pPr>
                <a:r>
                  <a:rPr lang="en-US" altLang="zh-CN" sz="22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sz="2200"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数据的处理与分析</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数据处理</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匀变速直线运动的判断</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沿直线运动的物体在连续相等时间间隔</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内的位移分别为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2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，则说明物体在做匀变速直线运动，且</a:t>
                </a:r>
                <a:r>
                  <a:rPr lang="en-US" altLang="zh-CN" sz="2200"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a:t>
                </a:r>
                <a:r>
                  <a:rPr lang="en-US" altLang="zh-CN" sz="2200"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平均速度法</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确定多个点的瞬时速度，作出物体运动的</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图像是一条倾斜的直线，则说明物体的速度随时间均匀变化，即做匀变速直线运动</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求速度的方法</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匀变速直线运动某段时间中间时刻的瞬时速度等于这段时间内的平均速度，即 </a:t>
                </a:r>
                <a:r>
                  <a:rPr lang="en-US" altLang="zh-CN" sz="2200" b="1" i="1" spc="-150"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spc="-150"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spc="-15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sz="2200" b="1" i="1" spc="-150">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sz="2200" b="1" i="1" spc="-150">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sz="2200" b="1" i="1" spc="-150"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e>
                        </m:bar>
                      </m:e>
                      <m:sub>
                        <m:r>
                          <a:rPr lang="en-US" altLang="zh-CN" sz="2200" b="1" i="1" spc="-15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sub>
                    </m:sSub>
                  </m:oMath>
                </a14:m>
                <a:r>
                  <a:rPr lang="zh-CN" altLang="zh-CN" sz="2200" b="1" spc="-15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spc="-150">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spc="-150">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spc="-15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200" b="1" i="1" spc="-15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sub>
                        </m:sSub>
                        <m:r>
                          <a:rPr lang="en-US" altLang="zh-CN" sz="2200" b="1" i="1" spc="-150" smtClean="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spc="-150">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spc="-15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200" b="1" i="1" spc="-15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r>
                              <a:rPr lang="en-US" altLang="zh-CN" sz="2200" b="1" spc="-15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spc="-15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sz="2200" b="1" i="1" spc="-15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pc="-15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sz="2200"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414517"/>
                <a:ext cx="11485848" cy="4857035"/>
              </a:xfrm>
              <a:blipFill rotWithShape="1">
                <a:blip r:embed="rId2"/>
                <a:stretch>
                  <a:fillRect l="-2" t="-8" r="1" b="6"/>
                </a:stretch>
              </a:blipFill>
            </p:spPr>
            <p:txBody>
              <a:bodyPr/>
              <a:lstStyle/>
              <a:p>
                <a:r>
                  <a:rPr lang="zh-CN" altLang="en-US">
                    <a:noFill/>
                  </a:rPr>
                  <a:t> </a:t>
                </a:r>
              </a:p>
            </p:txBody>
          </p:sp>
        </mc:Fallback>
      </mc:AlternateContent>
      <p:pic>
        <p:nvPicPr>
          <p:cNvPr id="4" name="24要点破.eps" descr="id:2147491651;FounderCES"/>
          <p:cNvPicPr/>
          <p:nvPr/>
        </p:nvPicPr>
        <p:blipFill>
          <a:blip r:embed="rId3"/>
          <a:stretch>
            <a:fillRect/>
          </a:stretch>
        </p:blipFill>
        <p:spPr>
          <a:xfrm>
            <a:off x="2134766" y="739720"/>
            <a:ext cx="7628890" cy="659130"/>
          </a:xfrm>
          <a:prstGeom prst="rect">
            <a:avLst/>
          </a:prstGeom>
        </p:spPr>
      </p:pic>
      <p:pic>
        <p:nvPicPr>
          <p:cNvPr id="6" name="图片 5"/>
          <p:cNvPicPr>
            <a:picLocks noChangeAspect="1"/>
          </p:cNvPicPr>
          <p:nvPr/>
        </p:nvPicPr>
        <p:blipFill>
          <a:blip r:embed="rId4"/>
          <a:stretch>
            <a:fillRect/>
          </a:stretch>
        </p:blipFill>
        <p:spPr>
          <a:xfrm>
            <a:off x="363542" y="1512956"/>
            <a:ext cx="881351" cy="36723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42082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求加速度的两种方法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逐差法：根据</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为相邻两计数点间的时间间隔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，再算出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的平均值</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，即为物体的加速度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图像法：以打某计数点时为计时起点，利用</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求出打各点时的瞬时速度，描点作图得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图像，图像的斜率即为物体做匀变速直线运动的加速度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420826"/>
              </a:xfrm>
              <a:blipFill rotWithShape="1">
                <a:blip r:embed="rId1"/>
                <a:stretch>
                  <a:fillRect l="-2" t="-14" r="1" b="-1279"/>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误差分析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纸带上计数点间距离的测量有偶然误差，故要多测几组数据，以尽量减小误差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纸带运动时所受摩擦不均匀和打点不稳定会引起实验误差，所以安装时纸带、细绳均要与长木板平行，同时应选择电压和频率符合要求的交流电源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在到达长木板末端前应让小车停止运动，防止槽码落地和小车与定滑轮碰撞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选择一条点迹清晰的纸带，舍弃点密集部分，适当选取计数点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用作图法作出的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图像并不一定是一条直线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在坐标纸上，横、纵坐标轴应选取合适的单位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避免所描点过密或过疏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导致误差过大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，仔细描点连线，不能连成折线，应尽量作一条直线，让各点尽量落到这条直线上，落不到直线上的点应均匀分布在直线的两侧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离线过远的点应舍去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p:nvPr/>
        </p:nvSpPr>
        <p:spPr bwMode="auto">
          <a:xfrm>
            <a:off x="360854" y="746120"/>
            <a:ext cx="11485848" cy="397031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计时点、计数点与每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个点、每隔</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个点的区别</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打点计时器在纸带上打出的点迹叫作计时点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Hz</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交流电源下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打点计时器打下的两个相邻点迹间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计时点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的时间间隔为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为了方便研究运动规律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有规律地从纸带上选取部分计时点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并加以标号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这些被选取并标号的计时点叫作计数点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计数点是根据需要所选取的部分计时点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个计时点选取一个计数点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则实际间隔为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个打点周期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每隔</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个计时点选取一个计数点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则实际间隔为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个打点周期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800;FounderCES"/>
          <p:cNvPicPr/>
          <p:nvPr/>
        </p:nvPicPr>
        <p:blipFill>
          <a:blip r:embed="rId1"/>
          <a:stretch>
            <a:fillRect/>
          </a:stretch>
        </p:blipFill>
        <p:spPr>
          <a:xfrm>
            <a:off x="379897" y="931089"/>
            <a:ext cx="1667741" cy="32904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txBox="1"/>
              <p:nvPr/>
            </p:nvSpPr>
            <p:spPr bwMode="auto">
              <a:xfrm>
                <a:off x="360854" y="746120"/>
                <a:ext cx="11485848" cy="4503733"/>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处理实验数据时的注意事项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注意计数点间的时间间隔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明确周期与频率的关系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𝒇</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注意纸带中涉及的字母、数据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以及数据的含义、单位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不是国际单位制的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要换算成国际单位制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注意题干要求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明确有效数字的保留规则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从左侧第一个不为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的数字起到右侧最末一位数字止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共有几个数字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就是几位有效数字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作图时要先判断图像的大体走势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然后用直线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拟合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坐标系中的点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难以落在直线上的点要大致均匀地分布在直线两侧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偏离直线较远的点可舍去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txBox="1">
                <a:spLocks noRot="1" noChangeAspect="1" noMove="1" noResize="1" noEditPoints="1" noAdjustHandles="1" noChangeArrowheads="1" noChangeShapeType="1" noTextEdit="1"/>
              </p:cNvSpPr>
              <p:nvPr/>
            </p:nvSpPr>
            <p:spPr bwMode="auto">
              <a:xfrm>
                <a:off x="360854" y="746120"/>
                <a:ext cx="11485848" cy="4503733"/>
              </a:xfrm>
              <a:prstGeom prst="rect">
                <a:avLst/>
              </a:prstGeom>
              <a:blipFill rotWithShape="1">
                <a:blip r:embed="rId1"/>
                <a:stretch>
                  <a:fillRect l="-2" t="-14" r="1" b="7"/>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关键提醒.eps" descr="id:2147491800;FounderCES"/>
          <p:cNvPicPr/>
          <p:nvPr/>
        </p:nvPicPr>
        <p:blipFill>
          <a:blip r:embed="rId2"/>
          <a:stretch>
            <a:fillRect/>
          </a:stretch>
        </p:blipFill>
        <p:spPr>
          <a:xfrm>
            <a:off x="390655" y="888057"/>
            <a:ext cx="1667741" cy="32904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江苏省扬州中学月考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某同学用如图甲所示的实验装置来做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研究小车匀变速直线运动规律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实验中，除打点计时器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含频率为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Hz</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交流电源、纸带、复写纸</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、小车、长木板和重物外，在下面的器材中，必需使用的是</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5109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刻度尺</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95109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秒表</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5109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天平</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95109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测力计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50096" y="908720"/>
            <a:ext cx="864659" cy="357215"/>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3862958" y="2964871"/>
            <a:ext cx="4790883" cy="2173267"/>
          </a:xfrm>
          <a:prstGeom prst="rect">
            <a:avLst/>
          </a:prstGeom>
        </p:spPr>
      </p:pic>
      <p:sp>
        <p:nvSpPr>
          <p:cNvPr id="5" name="矩形 4"/>
          <p:cNvSpPr/>
          <p:nvPr/>
        </p:nvSpPr>
        <p:spPr>
          <a:xfrm>
            <a:off x="5856755" y="4994970"/>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pic>
        <p:nvPicPr>
          <p:cNvPr id="6" name="24答案.eps" descr="id:2147491701;FounderCES"/>
          <p:cNvPicPr/>
          <p:nvPr/>
        </p:nvPicPr>
        <p:blipFill>
          <a:blip r:embed="rId3"/>
          <a:stretch>
            <a:fillRect/>
          </a:stretch>
        </p:blipFill>
        <p:spPr>
          <a:xfrm>
            <a:off x="406573" y="5402192"/>
            <a:ext cx="764309" cy="272473"/>
          </a:xfrm>
          <a:prstGeom prst="rect">
            <a:avLst/>
          </a:prstGeom>
        </p:spPr>
      </p:pic>
      <p:sp>
        <p:nvSpPr>
          <p:cNvPr id="7" name="矩形 6"/>
          <p:cNvSpPr/>
          <p:nvPr/>
        </p:nvSpPr>
        <p:spPr>
          <a:xfrm>
            <a:off x="1262960" y="5309905"/>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除打点计时器</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含频率为</a:t>
            </a:r>
            <a:r>
              <a:rPr lang="en-US" altLang="zh-CN" b="1" dirty="0" smtClean="0">
                <a:solidFill>
                  <a:srgbClr val="000000"/>
                </a:solidFill>
                <a:latin typeface="Times New Roman" panose="02020603050405020304" pitchFamily="18" charset="0"/>
                <a:ea typeface="宋体" panose="02010600030101010101" pitchFamily="2" charset="-122"/>
              </a:rPr>
              <a:t>50 Hz</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交流电源、纸带、复写纸</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、小车、长木板和重物外</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还需测量点间距离</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必需使用的是刻度尺</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rPr>
              <a:t>A</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24解析.eps" descr="id:2147491694;FounderCES"/>
          <p:cNvPicPr/>
          <p:nvPr/>
        </p:nvPicPr>
        <p:blipFill>
          <a:blip r:embed="rId1"/>
          <a:stretch>
            <a:fillRect/>
          </a:stretch>
        </p:blipFill>
        <p:spPr>
          <a:xfrm>
            <a:off x="406574" y="940994"/>
            <a:ext cx="764309" cy="272473"/>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3220157" y="2060848"/>
            <a:ext cx="6011832" cy="2727121"/>
          </a:xfrm>
          <a:prstGeom prst="rect">
            <a:avLst/>
          </a:prstGeom>
        </p:spPr>
      </p:pic>
      <p:sp>
        <p:nvSpPr>
          <p:cNvPr id="5" name="矩形 4"/>
          <p:cNvSpPr/>
          <p:nvPr/>
        </p:nvSpPr>
        <p:spPr>
          <a:xfrm>
            <a:off x="5856755" y="4741618"/>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400598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实验使用电磁打点计时器</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应用约</a:t>
            </a:r>
            <a:r>
              <a:rPr lang="en-US" altLang="zh-CN" b="1" dirty="0" smtClean="0">
                <a:solidFill>
                  <a:srgbClr val="000000"/>
                </a:solidFill>
                <a:latin typeface="Times New Roman" panose="02020603050405020304" pitchFamily="18" charset="0"/>
                <a:ea typeface="宋体" panose="02010600030101010101" pitchFamily="2" charset="-122"/>
              </a:rPr>
              <a:t>8 V</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的低压交流电源</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实验开始时应先接通电源</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再释放小车</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实验时细线必须与长木板平行</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rPr>
              <a:t>C</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打点计时器应固定在长木板没有滑轮的一端</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rPr>
              <a:t>D</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smtClean="0">
                <a:solidFill>
                  <a:srgbClr val="000000"/>
                </a:solidFill>
                <a:latin typeface="Times New Roman" panose="02020603050405020304" pitchFamily="18" charset="0"/>
                <a:ea typeface="宋体" panose="02010600030101010101" pitchFamily="2" charset="-122"/>
              </a:rPr>
              <a:t>C</a:t>
            </a:r>
            <a:r>
              <a:rPr lang="en-US" altLang="zh-CN" b="1" dirty="0" smtClean="0">
                <a:solidFill>
                  <a:srgbClr val="00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实验中下列措施必要的是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打点计时器接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交流电源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先释放小车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后接通电源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细线必须与长木板平行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打点计时器应固定在长木板有滑轮的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6527254" y="908720"/>
            <a:ext cx="4790883" cy="2173267"/>
          </a:xfrm>
          <a:prstGeom prst="rect">
            <a:avLst/>
          </a:prstGeom>
        </p:spPr>
      </p:pic>
      <p:sp>
        <p:nvSpPr>
          <p:cNvPr id="4" name="矩形 3"/>
          <p:cNvSpPr/>
          <p:nvPr/>
        </p:nvSpPr>
        <p:spPr>
          <a:xfrm>
            <a:off x="8521051" y="2938819"/>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pic>
        <p:nvPicPr>
          <p:cNvPr id="5" name="24答案.eps" descr="id:2147491722;FounderCES"/>
          <p:cNvPicPr/>
          <p:nvPr/>
        </p:nvPicPr>
        <p:blipFill>
          <a:blip r:embed="rId2"/>
          <a:stretch>
            <a:fillRect/>
          </a:stretch>
        </p:blipFill>
        <p:spPr>
          <a:xfrm>
            <a:off x="406574" y="3722665"/>
            <a:ext cx="764309" cy="272473"/>
          </a:xfrm>
          <a:prstGeom prst="rect">
            <a:avLst/>
          </a:prstGeom>
        </p:spPr>
      </p:pic>
      <p:pic>
        <p:nvPicPr>
          <p:cNvPr id="6" name="24解析.eps" descr="id:2147491694;FounderCES"/>
          <p:cNvPicPr/>
          <p:nvPr/>
        </p:nvPicPr>
        <p:blipFill>
          <a:blip r:embed="rId3"/>
          <a:stretch>
            <a:fillRect/>
          </a:stretch>
        </p:blipFill>
        <p:spPr>
          <a:xfrm>
            <a:off x="406574" y="4216610"/>
            <a:ext cx="764309" cy="272473"/>
          </a:xfrm>
          <a:prstGeom prst="rect">
            <a:avLst/>
          </a:prstGeom>
        </p:spPr>
      </p:pic>
      <p:sp>
        <p:nvSpPr>
          <p:cNvPr id="7" name="矩形 6"/>
          <p:cNvSpPr/>
          <p:nvPr/>
        </p:nvSpPr>
        <p:spPr>
          <a:xfrm>
            <a:off x="1198662" y="3645024"/>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1"/>
              <p:cNvSpPr txBox="1"/>
              <p:nvPr/>
            </p:nvSpPr>
            <p:spPr bwMode="auto">
              <a:xfrm>
                <a:off x="360854" y="4869160"/>
                <a:ext cx="11485848" cy="159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计数点之间的时间间隔为</a:t>
                </a:r>
                <a:r>
                  <a:rPr lang="en-US" altLang="zh-CN" b="1" i="1" dirty="0">
                    <a:solidFill>
                      <a:srgbClr val="000000"/>
                    </a:solidFill>
                    <a:latin typeface="Times New Roman" panose="02020603050405020304" pitchFamily="18" charset="0"/>
                    <a:ea typeface="宋体" panose="02010600030101010101" pitchFamily="2" charset="-122"/>
                  </a:rPr>
                  <a:t>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0.10 s</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小车的加速度大小</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d>
                          <m:dPr>
                            <m:ctrlPr>
                              <a:rPr lang="zh-CN" altLang="zh-CN" b="1" i="1">
                                <a:solidFill>
                                  <a:srgbClr val="000000"/>
                                </a:solidFill>
                                <a:latin typeface="Cambria Math" panose="02040503050406030204" pitchFamily="18" charset="0"/>
                                <a:ea typeface="Cambria Math" panose="02040503050406030204" pitchFamily="18" charset="0"/>
                              </a:rPr>
                            </m:ctrlPr>
                          </m:dPr>
                          <m:e>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e>
                        </m:d>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rPr>
                          <m:t>−</m:t>
                        </m:r>
                        <m:r>
                          <m:rPr>
                            <m:nor/>
                          </m:rPr>
                          <a:rPr lang="en-US" altLang="zh-CN" b="1">
                            <a:solidFill>
                              <a:srgbClr val="000000"/>
                            </a:solidFill>
                            <a:latin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dirty="0" smtClean="0">
                    <a:solidFill>
                      <a:srgbClr val="000000"/>
                    </a:solidFill>
                    <a:latin typeface="Times New Roman" panose="02020603050405020304" pitchFamily="18" charset="0"/>
                    <a:ea typeface="宋体" panose="02010600030101010101" pitchFamily="2" charset="-122"/>
                  </a:rPr>
                  <a:t> m/s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0.80 m/s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4869160"/>
                <a:ext cx="11485848" cy="1592744"/>
              </a:xfrm>
              <a:prstGeom prst="rect">
                <a:avLst/>
              </a:prstGeom>
              <a:blipFill rotWithShape="1">
                <a:blip r:embed="rId1"/>
                <a:stretch>
                  <a:fillRect l="-2" t="-39" r="1" b="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3" name="内容占位符 2"/>
          <p:cNvSpPr>
            <a:spLocks noGrp="1"/>
          </p:cNvSpPr>
          <p:nvPr>
            <p:ph idx="1"/>
          </p:nvPr>
        </p:nvSpPr>
        <p:spPr>
          <a:xfrm>
            <a:off x="360854" y="746120"/>
            <a:ext cx="11485848" cy="2306955"/>
          </a:xfrm>
        </p:spPr>
        <p:txBody>
          <a:bodyPr/>
          <a:lstStyle/>
          <a:p>
            <a:pPr hangingPunct="0">
              <a:spcAft>
                <a:spcPts val="0"/>
              </a:spcAft>
              <a:tabLst>
                <a:tab pos="495109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该同学某次实验得到的纸带如图乙所示，其中计数点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污损，只测得以下数据，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3.59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4.41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6.78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7.64 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图中相邻两计数点间有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个点未画出，打点计时器所用电源的频率为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Hz</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结果均保留两位有效数字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利用所测数据求得小车的加速度大小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559743" y="3054444"/>
            <a:ext cx="5088070" cy="1349282"/>
          </a:xfrm>
          <a:prstGeom prst="rect">
            <a:avLst/>
          </a:prstGeom>
        </p:spPr>
      </p:pic>
      <p:sp>
        <p:nvSpPr>
          <p:cNvPr id="6" name="矩形 5"/>
          <p:cNvSpPr/>
          <p:nvPr/>
        </p:nvSpPr>
        <p:spPr>
          <a:xfrm>
            <a:off x="5856755" y="4221088"/>
            <a:ext cx="494046" cy="646331"/>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b="0" dirty="0">
              <a:solidFill>
                <a:srgbClr val="000000"/>
              </a:solidFill>
              <a:cs typeface="Times New Roman" panose="02020603050405020304" pitchFamily="18" charset="0"/>
            </a:endParaRPr>
          </a:p>
        </p:txBody>
      </p:sp>
      <p:pic>
        <p:nvPicPr>
          <p:cNvPr id="7" name="24答案.eps" descr="id:2147491722;FounderCES"/>
          <p:cNvPicPr/>
          <p:nvPr/>
        </p:nvPicPr>
        <p:blipFill>
          <a:blip r:embed="rId3"/>
          <a:stretch>
            <a:fillRect/>
          </a:stretch>
        </p:blipFill>
        <p:spPr>
          <a:xfrm>
            <a:off x="406574" y="4596040"/>
            <a:ext cx="764309" cy="272473"/>
          </a:xfrm>
          <a:prstGeom prst="rect">
            <a:avLst/>
          </a:prstGeom>
        </p:spPr>
      </p:pic>
      <p:pic>
        <p:nvPicPr>
          <p:cNvPr id="8" name="24解析.eps" descr="id:2147491694;FounderCES"/>
          <p:cNvPicPr/>
          <p:nvPr/>
        </p:nvPicPr>
        <p:blipFill>
          <a:blip r:embed="rId4"/>
          <a:stretch>
            <a:fillRect/>
          </a:stretch>
        </p:blipFill>
        <p:spPr>
          <a:xfrm>
            <a:off x="406574" y="5089985"/>
            <a:ext cx="764309" cy="272473"/>
          </a:xfrm>
          <a:prstGeom prst="rect">
            <a:avLst/>
          </a:prstGeom>
        </p:spPr>
      </p:pic>
      <p:sp>
        <p:nvSpPr>
          <p:cNvPr id="9" name="矩形 8"/>
          <p:cNvSpPr/>
          <p:nvPr/>
        </p:nvSpPr>
        <p:spPr>
          <a:xfrm>
            <a:off x="1209420" y="4511715"/>
            <a:ext cx="723275" cy="461665"/>
          </a:xfrm>
          <a:prstGeom prst="rect">
            <a:avLst/>
          </a:prstGeom>
        </p:spPr>
        <p:txBody>
          <a:bodyPr wrap="none">
            <a:spAutoFit/>
          </a:bodyPr>
          <a:lstStyle/>
          <a:p>
            <a:r>
              <a:rPr lang="en-US" altLang="zh-CN" sz="2400" dirty="0">
                <a:solidFill>
                  <a:srgbClr val="000000"/>
                </a:solidFill>
              </a:rPr>
              <a:t>0.80</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1484784"/>
            <a:ext cx="11485848" cy="4523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实验思路及实验步骤</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实验思路</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求纸带上某点迹</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瞬时速度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时一般用求一小段时间内的</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平均速度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图像得出小车速度随时间变化的规律，根据</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图像的斜率求出小车运动的加速度大小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实验器材</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打点计时器、一端附有定滑轮的长木板、小车、复写纸、纸带、细绳、槽码、坐标纸、刻度尺、导线、交流电源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60854" y="1620174"/>
            <a:ext cx="1254116" cy="369395"/>
          </a:xfrm>
          <a:prstGeom prst="rect">
            <a:avLst/>
          </a:prstGeom>
        </p:spPr>
      </p:pic>
      <p:pic>
        <p:nvPicPr>
          <p:cNvPr id="6" name="24知识过.eps" descr="id:2147491630;FounderCES"/>
          <p:cNvPicPr/>
          <p:nvPr/>
        </p:nvPicPr>
        <p:blipFill>
          <a:blip r:embed="rId2">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1"/>
              <p:cNvSpPr txBox="1"/>
              <p:nvPr/>
            </p:nvSpPr>
            <p:spPr bwMode="auto">
              <a:xfrm>
                <a:off x="360854" y="3349499"/>
                <a:ext cx="11485848" cy="158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计时器在打计数点</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时小车的速度大小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m:rPr>
                            <m:nor/>
                          </m:rPr>
                          <a:rPr lang="en-US" altLang="zh-CN" b="1">
                            <a:solidFill>
                              <a:srgbClr val="000000"/>
                            </a:solidFill>
                            <a:latin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0.40 m/s</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打点计时器在打计数点</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时小车的速度大小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a</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i="1" dirty="0">
                    <a:solidFill>
                      <a:srgbClr val="000000"/>
                    </a:solidFill>
                    <a:latin typeface="Times New Roman" panose="02020603050405020304" pitchFamily="18" charset="0"/>
                    <a:ea typeface="宋体" panose="02010600030101010101" pitchFamily="2" charset="-122"/>
                  </a:rPr>
                  <a:t>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0.56 m/s</a:t>
                </a:r>
                <a:r>
                  <a:rPr lang="en-US" altLang="zh-CN" b="1" dirty="0" smtClean="0">
                    <a:solidFill>
                      <a:srgbClr val="000000"/>
                    </a:solidFill>
                    <a:latin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3349499"/>
                <a:ext cx="11485848" cy="1589987"/>
              </a:xfrm>
              <a:prstGeom prst="rect">
                <a:avLst/>
              </a:prstGeom>
              <a:blipFill rotWithShape="1">
                <a:blip r:embed="rId1"/>
                <a:stretch>
                  <a:fillRect l="-2" t="-32" r="1" b="2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3" name="内容占位符 2"/>
          <p:cNvSpPr>
            <a:spLocks noGrp="1"/>
          </p:cNvSpPr>
          <p:nvPr>
            <p:ph idx="1"/>
          </p:nvPr>
        </p:nvSpPr>
        <p:spPr>
          <a:xfrm>
            <a:off x="360854" y="746120"/>
            <a:ext cx="11485848" cy="586764"/>
          </a:xfrm>
        </p:spPr>
        <p:txBody>
          <a:bodyPr/>
          <a:lstStyle/>
          <a:p>
            <a:pPr hangingPunct="0">
              <a:spcAft>
                <a:spcPts val="0"/>
              </a:spcAft>
              <a:tabLst>
                <a:tab pos="495109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打点计时器在打计数点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时小车的速度大小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3025496" y="1415118"/>
            <a:ext cx="6156565" cy="1632631"/>
          </a:xfrm>
          <a:prstGeom prst="rect">
            <a:avLst/>
          </a:prstGeom>
        </p:spPr>
      </p:pic>
      <p:sp>
        <p:nvSpPr>
          <p:cNvPr id="4" name="矩形 3"/>
          <p:cNvSpPr/>
          <p:nvPr/>
        </p:nvSpPr>
        <p:spPr>
          <a:xfrm>
            <a:off x="5856755" y="2707363"/>
            <a:ext cx="494046" cy="646331"/>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b="0" dirty="0">
              <a:solidFill>
                <a:srgbClr val="000000"/>
              </a:solidFill>
              <a:cs typeface="Times New Roman" panose="02020603050405020304" pitchFamily="18" charset="0"/>
            </a:endParaRPr>
          </a:p>
        </p:txBody>
      </p:sp>
      <p:pic>
        <p:nvPicPr>
          <p:cNvPr id="5" name="24答案.eps" descr="id:2147491722;FounderCES"/>
          <p:cNvPicPr/>
          <p:nvPr/>
        </p:nvPicPr>
        <p:blipFill>
          <a:blip r:embed="rId3"/>
          <a:stretch>
            <a:fillRect/>
          </a:stretch>
        </p:blipFill>
        <p:spPr>
          <a:xfrm>
            <a:off x="406574" y="3356992"/>
            <a:ext cx="764309" cy="272473"/>
          </a:xfrm>
          <a:prstGeom prst="rect">
            <a:avLst/>
          </a:prstGeom>
        </p:spPr>
      </p:pic>
      <p:pic>
        <p:nvPicPr>
          <p:cNvPr id="6" name="24解析.eps" descr="id:2147491694;FounderCES"/>
          <p:cNvPicPr/>
          <p:nvPr/>
        </p:nvPicPr>
        <p:blipFill>
          <a:blip r:embed="rId4"/>
          <a:stretch>
            <a:fillRect/>
          </a:stretch>
        </p:blipFill>
        <p:spPr>
          <a:xfrm>
            <a:off x="406574" y="3850937"/>
            <a:ext cx="764309" cy="272473"/>
          </a:xfrm>
          <a:prstGeom prst="rect">
            <a:avLst/>
          </a:prstGeom>
        </p:spPr>
      </p:pic>
      <p:sp>
        <p:nvSpPr>
          <p:cNvPr id="7" name="矩形 6"/>
          <p:cNvSpPr/>
          <p:nvPr/>
        </p:nvSpPr>
        <p:spPr>
          <a:xfrm>
            <a:off x="1249154" y="3262395"/>
            <a:ext cx="723275" cy="461665"/>
          </a:xfrm>
          <a:prstGeom prst="rect">
            <a:avLst/>
          </a:prstGeom>
        </p:spPr>
        <p:txBody>
          <a:bodyPr wrap="none">
            <a:spAutoFit/>
          </a:bodyPr>
          <a:lstStyle/>
          <a:p>
            <a:r>
              <a:rPr lang="en-US" altLang="zh-CN" sz="2400" dirty="0">
                <a:solidFill>
                  <a:srgbClr val="000000"/>
                </a:solidFill>
              </a:rPr>
              <a:t>0.56</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2"/>
          <p:cNvSpPr txBox="1"/>
          <p:nvPr/>
        </p:nvSpPr>
        <p:spPr bwMode="auto">
          <a:xfrm>
            <a:off x="360854" y="409858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若工作电源的频率变小了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打点时间间隔实际变大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但该同学</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不知道</a:t>
            </a:r>
            <a:r>
              <a:rPr lang="zh-CN"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仍然使用</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s</a:t>
            </a:r>
            <a:r>
              <a:rPr lang="zh-CN"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导致时间间隔偏小</a:t>
            </a:r>
            <a:r>
              <a:rPr lang="zh-CN"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由上分析可知</a:t>
            </a:r>
            <a:r>
              <a:rPr lang="zh-CN"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使得结果与真实值相比偏大</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若在测定匀变速直线运动的加速度时，工作电源的频率变小了，但该同学</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不知道，这样计算出的加速度值与真实值相比</a:t>
            </a:r>
            <a:r>
              <a:rPr lang="zh-CN" altLang="zh-CN" b="1" u="sng" spc="-15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偏大</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偏小</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025496" y="2066488"/>
            <a:ext cx="6156565" cy="1632631"/>
          </a:xfrm>
          <a:prstGeom prst="rect">
            <a:avLst/>
          </a:prstGeom>
        </p:spPr>
      </p:pic>
      <p:sp>
        <p:nvSpPr>
          <p:cNvPr id="6" name="矩形 5"/>
          <p:cNvSpPr/>
          <p:nvPr/>
        </p:nvSpPr>
        <p:spPr>
          <a:xfrm>
            <a:off x="5856755" y="3358733"/>
            <a:ext cx="494046" cy="646331"/>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b="0" dirty="0">
              <a:solidFill>
                <a:srgbClr val="000000"/>
              </a:solidFill>
              <a:cs typeface="Times New Roman" panose="02020603050405020304" pitchFamily="18" charset="0"/>
            </a:endParaRPr>
          </a:p>
        </p:txBody>
      </p:sp>
      <p:pic>
        <p:nvPicPr>
          <p:cNvPr id="7" name="24答案.eps" descr="id:2147491722;FounderCES"/>
          <p:cNvPicPr/>
          <p:nvPr/>
        </p:nvPicPr>
        <p:blipFill>
          <a:blip r:embed="rId2"/>
          <a:stretch>
            <a:fillRect/>
          </a:stretch>
        </p:blipFill>
        <p:spPr>
          <a:xfrm>
            <a:off x="406574" y="3821302"/>
            <a:ext cx="764309" cy="272473"/>
          </a:xfrm>
          <a:prstGeom prst="rect">
            <a:avLst/>
          </a:prstGeom>
        </p:spPr>
      </p:pic>
      <p:pic>
        <p:nvPicPr>
          <p:cNvPr id="8" name="24解析.eps" descr="id:2147491694;FounderCES"/>
          <p:cNvPicPr/>
          <p:nvPr/>
        </p:nvPicPr>
        <p:blipFill>
          <a:blip r:embed="rId3"/>
          <a:stretch>
            <a:fillRect/>
          </a:stretch>
        </p:blipFill>
        <p:spPr>
          <a:xfrm>
            <a:off x="406574" y="4315247"/>
            <a:ext cx="764309" cy="272473"/>
          </a:xfrm>
          <a:prstGeom prst="rect">
            <a:avLst/>
          </a:prstGeom>
        </p:spPr>
      </p:pic>
      <p:sp>
        <p:nvSpPr>
          <p:cNvPr id="9" name="矩形 8"/>
          <p:cNvSpPr/>
          <p:nvPr/>
        </p:nvSpPr>
        <p:spPr>
          <a:xfrm>
            <a:off x="1209420" y="3726705"/>
            <a:ext cx="803425"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偏大</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006260"/>
          </a:xfrm>
        </p:spPr>
        <p:txBody>
          <a:bodyPr/>
          <a:lstStyle/>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如图所示，把一端附有定滑轮的长木板平放在实验桌上，并使定滑轮伸出桌面，把打点计时器固定在长木板上</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远离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定滑轮的一端，连接好电路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把一根细绳拴在小车上，使细绳跨过定滑轮，下边挂上合适的槽码，然后把纸带穿过打点计时器，并把纸带的另一端固定在小车的后面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把小车停放在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靠近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打点计时器的位置，先接通电源，后释放小车，让小车拖着纸带运动，同时打点计时器会在纸带上打下一系列的小点，随后立即关闭电源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然后换上新纸带，重复实验两次</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fg443.jpg" descr="id:2147492809;FounderCES"/>
          <p:cNvPicPr/>
          <p:nvPr/>
        </p:nvPicPr>
        <p:blipFill>
          <a:blip r:embed="rId1"/>
          <a:stretch>
            <a:fillRect/>
          </a:stretch>
        </p:blipFill>
        <p:spPr>
          <a:xfrm>
            <a:off x="4522720" y="2339736"/>
            <a:ext cx="3114124" cy="149093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细绳尽可能与长木板</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，以确保细绳对小车的拉力方向与长木板</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开始释放小车时，小车应尽量靠近打点计时器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小车的加速度应适当大一些，以能在纸带上长约</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的范围内清楚地取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个计数点为宜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要防止槽码落地，应避免小车跟定滑轮相碰，在小车碰到定滑轮前应及时用手按住</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数据记录</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及数据处理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纸带的选取和应用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点迹最清晰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的纸带，舍掉开头一些过于密集的点迹，找一个适当的点作为计时起点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，再按照一定的点迹间隔个数选取计数点，并对计数点进行编号，而后再测距离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43192" y="908720"/>
            <a:ext cx="1308841" cy="34659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测量长度时不要用刻度尺分别测量相邻两个计数点间的长度，而应该用刻度尺的零刻度线对准计数点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，如图所示，在尺子不移动的情况下依次读出各计数点所对应刻度尺上的刻度值，这样就得到了各计数点到计数点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的距离，再根据需要分别求出相应计数点之间的距离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这样可以避免测量误差的积累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处理数据时要区分打点计时器打的计时点与人为选取的计数点，也要区分打点计时器的打点周期与两个计数点间的时间间隔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668502" y="3002253"/>
            <a:ext cx="6173332" cy="101666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6938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实验数据的处理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图像法处理实验数据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计算出各计数点的瞬时速度，作出小车运动的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图像，图像中图线的斜率即为小车运动的加速度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利用图像处理实验数据时要注意以下两点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坐标轴的标度选取要合理，应使图像充分利用坐标平面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观察各数据点，用平滑曲线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拟合各点，使曲线通过尽可能多的点，不在曲线上的点应</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均匀分布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在曲线两侧，偏差比较大的点应舍去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等效替代法处理实验数据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选择一条点迹清晰的纸带，间隔相同的计时点选取计数点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如每隔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个计时点选取一个计数点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，将纸带从计数点处剪下，连续剪下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段，然后将底边对齐依次排列贴在坐标纸上，如图所示，每段纸带的长度对应小车在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相等时间内的位移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进一步可等效为小车在相等时间内中间时刻的速度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，纸带的宽度可以等效为时间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连接每段纸带上端的中点，可等效得到小车运动的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图像，从而求出加速度，如图所示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77327" y="4026580"/>
            <a:ext cx="3609870" cy="253021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99939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速度的计算方法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我们一般用易于计算的平均速度来代替瞬时速度，即选择包括该点在内的一段位移</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该点最好处在中间时刻位置</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，找出对应的时间</a:t>
                </a:r>
                <a:r>
                  <a:rPr lang="en-US" altLang="zh-CN" b="1" spc="-1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spc="-15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5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作为该点的瞬时速度</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050"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999393"/>
              </a:xfrm>
              <a:blipFill rotWithShape="1">
                <a:blip r:embed="rId1"/>
                <a:stretch>
                  <a:fillRect l="-2" t="-32" r="1" b="20"/>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4082</Words>
  <Application>WPS 演示</Application>
  <PresentationFormat>自定义</PresentationFormat>
  <Paragraphs>137</Paragraphs>
  <Slides>21</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21</vt:i4>
      </vt:variant>
    </vt:vector>
  </HeadingPairs>
  <TitlesOfParts>
    <vt:vector size="34" baseType="lpstr">
      <vt:lpstr>Arial</vt:lpstr>
      <vt:lpstr>宋体</vt:lpstr>
      <vt:lpstr>Wingdings</vt:lpstr>
      <vt:lpstr>Times New Roman</vt:lpstr>
      <vt:lpstr>楷体</vt:lpstr>
      <vt:lpstr>微软雅黑</vt:lpstr>
      <vt:lpstr>黑体</vt:lpstr>
      <vt:lpstr>Book Antiqua</vt:lpstr>
      <vt:lpstr>Cambria Math</vt:lpstr>
      <vt:lpstr>Arial Unicode MS</vt:lpstr>
      <vt:lpstr>Calibri</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422</cp:revision>
  <dcterms:created xsi:type="dcterms:W3CDTF">2020-11-06T05:24:00Z</dcterms:created>
  <dcterms:modified xsi:type="dcterms:W3CDTF">2025-06-18T03:09:57Z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03B874C3F6CD4E26BA60558488C67A0B_12</vt:lpwstr>
  </property>
</Properties>
</file>